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360" y="6784848"/>
            <a:ext cx="6345936" cy="64008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6784848"/>
            <a:ext cx="6345936" cy="64008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7699248" y="6922008"/>
            <a:ext cx="58430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424242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Date: 2025.05.07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832104" y="3456432"/>
            <a:ext cx="12984480" cy="3054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3F4460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Block-Level JPEG Compression Analysis Using DCT Histogram Features</a:t>
            </a:r>
            <a:endParaRPr lang="en-US" sz="6410" dirty="0"/>
          </a:p>
        </p:txBody>
      </p:sp>
      <p:sp>
        <p:nvSpPr>
          <p:cNvPr id="8" name="Text 2"/>
          <p:cNvSpPr/>
          <p:nvPr/>
        </p:nvSpPr>
        <p:spPr>
          <a:xfrm>
            <a:off x="1097280" y="6922008"/>
            <a:ext cx="58430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424242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Author: Team 1</a:t>
            </a:r>
            <a:endParaRPr lang="en-US" sz="232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2408" y="1819656"/>
            <a:ext cx="1060704" cy="1216152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832" y="1819656"/>
            <a:ext cx="1517904" cy="1216152"/>
          </a:xfrm>
          <a:prstGeom prst="rect">
            <a:avLst/>
          </a:prstGeom>
        </p:spPr>
      </p:pic>
      <p:graphicFrame>
        <p:nvGraphicFramePr>
          <p:cNvPr id="11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832104" y="4462272"/>
          <a:ext cx="12984480" cy="2633472"/>
        </p:xfrm>
        <a:graphic>
          <a:graphicData uri="http://schemas.openxmlformats.org/drawingml/2006/table">
            <a:tbl>
              <a:tblPr/>
              <a:tblGrid>
                <a:gridCol w="4328160"/>
                <a:gridCol w="4328160"/>
                <a:gridCol w="4328160"/>
              </a:tblGrid>
              <a:tr h="868680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424242"/>
                          </a:solidFill>
                          <a:latin typeface="MiSans-MiSans-Regular" pitchFamily="34" charset="0"/>
                          <a:ea typeface="MiSans-MiSans-Regular" pitchFamily="34" charset="-122"/>
                          <a:cs typeface="MiSans-MiSans-Regular" pitchFamily="34" charset="-120"/>
                        </a:rPr>
                        <a:t>Compression Type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424242"/>
                          </a:solidFill>
                          <a:latin typeface="MiSans-MiSans-Regular" pitchFamily="34" charset="0"/>
                          <a:ea typeface="MiSans-MiSans-Regular" pitchFamily="34" charset="-122"/>
                          <a:cs typeface="MiSans-MiSans-Regular" pitchFamily="34" charset="-120"/>
                        </a:rPr>
                        <a:t>Entropy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424242"/>
                          </a:solidFill>
                          <a:latin typeface="MiSans-MiSans-Regular" pitchFamily="34" charset="0"/>
                          <a:ea typeface="MiSans-MiSans-Regular" pitchFamily="34" charset="-122"/>
                          <a:cs typeface="MiSans-MiSans-Regular" pitchFamily="34" charset="-120"/>
                        </a:rPr>
                        <a:t>Sparsity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8680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424242"/>
                          </a:solidFill>
                          <a:latin typeface="MiSans-MiSans-Regular" pitchFamily="34" charset="0"/>
                          <a:ea typeface="MiSans-MiSans-Regular" pitchFamily="34" charset="-122"/>
                          <a:cs typeface="MiSans-MiSans-Regular" pitchFamily="34" charset="-120"/>
                        </a:rPr>
                        <a:t>Single Compressed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424242"/>
                          </a:solidFill>
                          <a:latin typeface="MiSans-MiSans-Regular" pitchFamily="34" charset="0"/>
                          <a:ea typeface="MiSans-MiSans-Regular" pitchFamily="34" charset="-122"/>
                          <a:cs typeface="MiSans-MiSans-Regular" pitchFamily="34" charset="-120"/>
                        </a:rPr>
                        <a:t>6.5401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424242"/>
                          </a:solidFill>
                          <a:latin typeface="MiSans-MiSans-Regular" pitchFamily="34" charset="0"/>
                          <a:ea typeface="MiSans-MiSans-Regular" pitchFamily="34" charset="-122"/>
                          <a:cs typeface="MiSans-MiSans-Regular" pitchFamily="34" charset="-120"/>
                        </a:rPr>
                        <a:t>349.10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8680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424242"/>
                          </a:solidFill>
                          <a:latin typeface="MiSans-MiSans-Regular" pitchFamily="34" charset="0"/>
                          <a:ea typeface="MiSans-MiSans-Regular" pitchFamily="34" charset="-122"/>
                          <a:cs typeface="MiSans-MiSans-Regular" pitchFamily="34" charset="-120"/>
                        </a:rPr>
                        <a:t>Double Compressed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424242"/>
                          </a:solidFill>
                          <a:latin typeface="MiSans-MiSans-Regular" pitchFamily="34" charset="0"/>
                          <a:ea typeface="MiSans-MiSans-Regular" pitchFamily="34" charset="-122"/>
                          <a:cs typeface="MiSans-MiSans-Regular" pitchFamily="34" charset="-120"/>
                        </a:rPr>
                        <a:t>6.5150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4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424242"/>
                          </a:solidFill>
                          <a:latin typeface="MiSans-MiSans-Regular" pitchFamily="34" charset="0"/>
                          <a:ea typeface="MiSans-MiSans-Regular" pitchFamily="34" charset="-122"/>
                          <a:cs typeface="MiSans-MiSans-Regular" pitchFamily="34" charset="-120"/>
                        </a:rPr>
                        <a:t>338.73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 0"/>
          <p:cNvSpPr/>
          <p:nvPr/>
        </p:nvSpPr>
        <p:spPr>
          <a:xfrm>
            <a:off x="960120" y="3264408"/>
            <a:ext cx="605332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424242"/>
                </a:solidFill>
                <a:latin typeface="MiSans-MiSans-Regular" pitchFamily="34" charset="0"/>
                <a:ea typeface="MiSans-MiSans-Regular" pitchFamily="34" charset="-122"/>
                <a:cs typeface="MiSans-MiSans-Regular" pitchFamily="34" charset="-120"/>
              </a:rPr>
              <a:t>A table comparing entropy and sparsity for single vs. double compressed images</a:t>
            </a: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832104" y="68580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3F4460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Results Summary</a:t>
            </a:r>
            <a:endParaRPr lang="en-US" sz="4640" dirty="0"/>
          </a:p>
        </p:txBody>
      </p:sp>
      <p:sp>
        <p:nvSpPr>
          <p:cNvPr id="8" name="Text 2"/>
          <p:cNvSpPr/>
          <p:nvPr/>
        </p:nvSpPr>
        <p:spPr>
          <a:xfrm>
            <a:off x="7626096" y="3264408"/>
            <a:ext cx="605332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424242"/>
                </a:solidFill>
                <a:latin typeface="MiSans-MiSans-Regular" pitchFamily="34" charset="0"/>
                <a:ea typeface="MiSans-MiSans-Regular" pitchFamily="34" charset="-122"/>
                <a:cs typeface="MiSans-MiSans-Regular" pitchFamily="34" charset="-120"/>
              </a:rPr>
              <a:t>Note: Double compression leads to sparser histograms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647688"/>
            <a:ext cx="12984480" cy="365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536" y="1271016"/>
            <a:ext cx="2505456" cy="215798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564184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3F4460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Forgery Localization Module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832104" y="694029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424242"/>
                </a:solidFill>
                <a:latin typeface="MiSans-MiSans-Regular" pitchFamily="34" charset="0"/>
                <a:ea typeface="MiSans-MiSans-Regular" pitchFamily="34" charset="-122"/>
                <a:cs typeface="MiSans-MiSans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4315968" y="1261872"/>
            <a:ext cx="948232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832104" y="5084064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1106424" y="2999232"/>
            <a:ext cx="20025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832104" y="451713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106424" y="1408176"/>
            <a:ext cx="20025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832104" y="3959352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1106424" y="1837944"/>
            <a:ext cx="2002536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424242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05</a:t>
            </a:r>
            <a:endParaRPr lang="en-US" sz="641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7264" y="2139696"/>
            <a:ext cx="1188720" cy="118872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4568" y="4032504"/>
            <a:ext cx="1188720" cy="118872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7264" y="5925312"/>
            <a:ext cx="1188720" cy="118872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8330184" y="2542032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454545"/>
                </a:solidFill>
                <a:latin typeface="MiSans-MiSans-Regular" pitchFamily="34" charset="0"/>
                <a:ea typeface="MiSans-MiSans-Regular" pitchFamily="34" charset="-122"/>
                <a:cs typeface="MiSans-MiSans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0" name="Text 1"/>
          <p:cNvSpPr/>
          <p:nvPr/>
        </p:nvSpPr>
        <p:spPr>
          <a:xfrm>
            <a:off x="5074920" y="4434840"/>
            <a:ext cx="1280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454545"/>
                </a:solidFill>
                <a:latin typeface="MiSans-MiSans-Regular" pitchFamily="34" charset="0"/>
                <a:ea typeface="MiSans-MiSans-Regular" pitchFamily="34" charset="-122"/>
                <a:cs typeface="MiSans-MiSans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1" name="Text 2"/>
          <p:cNvSpPr/>
          <p:nvPr/>
        </p:nvSpPr>
        <p:spPr>
          <a:xfrm>
            <a:off x="8321040" y="6327648"/>
            <a:ext cx="18288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454545"/>
                </a:solidFill>
                <a:latin typeface="MiSans-MiSans-Regular" pitchFamily="34" charset="0"/>
                <a:ea typeface="MiSans-MiSans-Regular" pitchFamily="34" charset="-122"/>
                <a:cs typeface="MiSans-MiSans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2" name="Text 3"/>
          <p:cNvSpPr/>
          <p:nvPr/>
        </p:nvSpPr>
        <p:spPr>
          <a:xfrm>
            <a:off x="9710928" y="3310128"/>
            <a:ext cx="39867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424242"/>
                </a:solidFill>
                <a:latin typeface="MiSans-MiSans-Regular" pitchFamily="34" charset="0"/>
                <a:ea typeface="MiSans-MiSans-Regular" pitchFamily="34" charset="-122"/>
                <a:cs typeface="MiSans-MiSans-Regular" pitchFamily="34" charset="-120"/>
              </a:rPr>
              <a:t>Red rectangles for suspicious areas, green check for clean</a:t>
            </a:r>
            <a:endParaRPr lang="en-US" sz="1850" dirty="0"/>
          </a:p>
        </p:txBody>
      </p:sp>
      <p:sp>
        <p:nvSpPr>
          <p:cNvPr id="13" name="Text 4"/>
          <p:cNvSpPr/>
          <p:nvPr/>
        </p:nvSpPr>
        <p:spPr>
          <a:xfrm>
            <a:off x="950976" y="4315968"/>
            <a:ext cx="351129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424242"/>
                </a:solidFill>
                <a:latin typeface="MiSans-MiSans-Regular" pitchFamily="34" charset="0"/>
                <a:ea typeface="MiSans-MiSans-Regular" pitchFamily="34" charset="-122"/>
                <a:cs typeface="MiSans-MiSans-Regular" pitchFamily="34" charset="-120"/>
              </a:rPr>
              <a:t>Block-wise entropy comparison to detect tampered regions</a:t>
            </a:r>
            <a:endParaRPr lang="en-US" sz="1850" dirty="0"/>
          </a:p>
        </p:txBody>
      </p:sp>
      <p:sp>
        <p:nvSpPr>
          <p:cNvPr id="14" name="Text 5"/>
          <p:cNvSpPr/>
          <p:nvPr/>
        </p:nvSpPr>
        <p:spPr>
          <a:xfrm>
            <a:off x="832104" y="13441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3F4460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Forgery Localization Module</a:t>
            </a:r>
            <a:endParaRPr lang="en-US" sz="4640" dirty="0"/>
          </a:p>
        </p:txBody>
      </p:sp>
      <p:sp>
        <p:nvSpPr>
          <p:cNvPr id="15" name="Text 6"/>
          <p:cNvSpPr/>
          <p:nvPr/>
        </p:nvSpPr>
        <p:spPr>
          <a:xfrm>
            <a:off x="9710928" y="5907024"/>
            <a:ext cx="398678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424242"/>
                </a:solidFill>
                <a:latin typeface="MiSans-MiSans-Regular" pitchFamily="34" charset="0"/>
                <a:ea typeface="MiSans-MiSans-Regular" pitchFamily="34" charset="-122"/>
                <a:cs typeface="MiSans-MiSans-Regular" pitchFamily="34" charset="-120"/>
              </a:rPr>
              <a:t>Parallelized using 8 CPU cores</a:t>
            </a:r>
            <a:endParaRPr lang="en-US" sz="18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647688"/>
            <a:ext cx="12984480" cy="365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536" y="1271016"/>
            <a:ext cx="2505456" cy="215798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564184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3F4460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Conclusion &amp; Future Work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4315968" y="1261872"/>
            <a:ext cx="948232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832104" y="5084064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1106424" y="1408176"/>
            <a:ext cx="20025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832104" y="694029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424242"/>
                </a:solidFill>
                <a:latin typeface="MiSans-MiSans-Regular" pitchFamily="34" charset="0"/>
                <a:ea typeface="MiSans-MiSans-Regular" pitchFamily="34" charset="-122"/>
                <a:cs typeface="MiSans-MiSans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832104" y="451713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106424" y="1837944"/>
            <a:ext cx="2002536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424242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06</a:t>
            </a:r>
            <a:endParaRPr lang="en-US" sz="6410" dirty="0"/>
          </a:p>
        </p:txBody>
      </p:sp>
      <p:sp>
        <p:nvSpPr>
          <p:cNvPr id="13" name="Text 7"/>
          <p:cNvSpPr/>
          <p:nvPr/>
        </p:nvSpPr>
        <p:spPr>
          <a:xfrm>
            <a:off x="832104" y="3959352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1106424" y="2999232"/>
            <a:ext cx="20025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584" y="4133088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584" y="5614416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584" y="4873752"/>
            <a:ext cx="475488" cy="47548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989320" y="4224528"/>
            <a:ext cx="12801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454545"/>
                </a:solidFill>
                <a:latin typeface="MiSans-MiSans-Regular" pitchFamily="34" charset="0"/>
                <a:ea typeface="MiSans-MiSans-Regular" pitchFamily="34" charset="-122"/>
                <a:cs typeface="MiSans-MiSans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5961888" y="5696712"/>
            <a:ext cx="1828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454545"/>
                </a:solidFill>
                <a:latin typeface="MiSans-MiSans-Regular" pitchFamily="34" charset="0"/>
                <a:ea typeface="MiSans-MiSans-Regular" pitchFamily="34" charset="-122"/>
                <a:cs typeface="MiSans-MiSans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5971032" y="4965192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454545"/>
                </a:solidFill>
                <a:latin typeface="MiSans-MiSans-Regular" pitchFamily="34" charset="0"/>
                <a:ea typeface="MiSans-MiSans-Regular" pitchFamily="34" charset="-122"/>
                <a:cs typeface="MiSans-MiSans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5806440" y="2139696"/>
            <a:ext cx="801014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3F4460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Conclusion &amp; Future Work</a:t>
            </a:r>
            <a:endParaRPr lang="en-US" sz="4640" dirty="0"/>
          </a:p>
        </p:txBody>
      </p:sp>
      <p:sp>
        <p:nvSpPr>
          <p:cNvPr id="11" name="Text 4"/>
          <p:cNvSpPr/>
          <p:nvPr/>
        </p:nvSpPr>
        <p:spPr>
          <a:xfrm>
            <a:off x="6583680" y="4160520"/>
            <a:ext cx="721461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424242"/>
                </a:solidFill>
                <a:latin typeface="MiSans-MiSans-Regular" pitchFamily="34" charset="0"/>
                <a:ea typeface="MiSans-MiSans-Regular" pitchFamily="34" charset="-122"/>
                <a:cs typeface="MiSans-MiSans-Regular" pitchFamily="34" charset="-120"/>
              </a:rPr>
              <a:t>Summarize findings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6583680" y="5641848"/>
            <a:ext cx="721461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424242"/>
                </a:solidFill>
                <a:latin typeface="MiSans-MiSans-Regular" pitchFamily="34" charset="0"/>
                <a:ea typeface="MiSans-MiSans-Regular" pitchFamily="34" charset="-122"/>
                <a:cs typeface="MiSans-MiSans-Regular" pitchFamily="34" charset="-120"/>
              </a:rPr>
              <a:t>Future: block-level tampering detection, apply to videos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6583680" y="4901184"/>
            <a:ext cx="721461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424242"/>
                </a:solidFill>
                <a:latin typeface="MiSans-MiSans-Regular" pitchFamily="34" charset="0"/>
                <a:ea typeface="MiSans-MiSans-Regular" pitchFamily="34" charset="-122"/>
                <a:cs typeface="MiSans-MiSans-Regular" pitchFamily="34" charset="-120"/>
              </a:rPr>
              <a:t>Benefits: fast, interpretable</a:t>
            </a:r>
            <a:endParaRPr lang="en-US" sz="18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776472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832104" y="545896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424242"/>
                </a:solidFill>
                <a:latin typeface="MiSans-MiSans-Regular" pitchFamily="34" charset="0"/>
                <a:ea typeface="MiSans-MiSans-Regular" pitchFamily="34" charset="-122"/>
                <a:cs typeface="MiSans-MiSans-Regular" pitchFamily="34" charset="-120"/>
              </a:rPr>
              <a:t>Pothuri Nikhil Babu              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832104" y="248716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3F4460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Thank You</a:t>
            </a:r>
            <a:endParaRPr lang="en-US" sz="6410" dirty="0"/>
          </a:p>
        </p:txBody>
      </p:sp>
      <p:sp>
        <p:nvSpPr>
          <p:cNvPr id="7" name="Text 3"/>
          <p:cNvSpPr/>
          <p:nvPr/>
        </p:nvSpPr>
        <p:spPr>
          <a:xfrm>
            <a:off x="832104" y="433425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424242"/>
                </a:solidFill>
                <a:latin typeface="MiSans-MiSans-Regular" pitchFamily="34" charset="0"/>
                <a:ea typeface="MiSans-MiSans-Regular" pitchFamily="34" charset="-122"/>
                <a:cs typeface="MiSans-MiSans-Regular" pitchFamily="34" charset="-120"/>
              </a:rPr>
              <a:t>Guguloth Bhanu Prakash     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832104" y="489204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424242"/>
                </a:solidFill>
                <a:latin typeface="MiSans-MiSans-Regular" pitchFamily="34" charset="0"/>
                <a:ea typeface="MiSans-MiSans-Regular" pitchFamily="34" charset="-122"/>
                <a:cs typeface="MiSans-MiSans-Regular" pitchFamily="34" charset="-120"/>
              </a:rPr>
              <a:t>Katta Mukesh                       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71232" y="521208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F4460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6. Conclusion &amp; Future Work</a:t>
            </a:r>
            <a:endParaRPr lang="en-US" sz="2320" dirty="0"/>
          </a:p>
        </p:txBody>
      </p:sp>
      <p:sp>
        <p:nvSpPr>
          <p:cNvPr id="5" name="Text 1"/>
          <p:cNvSpPr/>
          <p:nvPr/>
        </p:nvSpPr>
        <p:spPr>
          <a:xfrm>
            <a:off x="832104" y="2523744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3F4460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CONTENTS</a:t>
            </a:r>
            <a:endParaRPr lang="en-US" sz="6410" dirty="0"/>
          </a:p>
        </p:txBody>
      </p:sp>
      <p:sp>
        <p:nvSpPr>
          <p:cNvPr id="6" name="Text 2"/>
          <p:cNvSpPr/>
          <p:nvPr/>
        </p:nvSpPr>
        <p:spPr>
          <a:xfrm>
            <a:off x="1078992" y="458114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F4460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3. Workflow Overview</a:t>
            </a:r>
            <a:endParaRPr lang="en-US" sz="2320" dirty="0"/>
          </a:p>
        </p:txBody>
      </p:sp>
      <p:sp>
        <p:nvSpPr>
          <p:cNvPr id="7" name="Text 3"/>
          <p:cNvSpPr/>
          <p:nvPr/>
        </p:nvSpPr>
        <p:spPr>
          <a:xfrm>
            <a:off x="1078992" y="521208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F4460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5. Forgery Localization Module</a:t>
            </a:r>
            <a:endParaRPr lang="en-US" sz="2320" dirty="0"/>
          </a:p>
        </p:txBody>
      </p:sp>
      <p:sp>
        <p:nvSpPr>
          <p:cNvPr id="8" name="Text 4"/>
          <p:cNvSpPr/>
          <p:nvPr/>
        </p:nvSpPr>
        <p:spPr>
          <a:xfrm>
            <a:off x="7571232" y="458114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F4460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4. Results Summary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1078992" y="394106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F4460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1. Title Slide</a:t>
            </a: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7571232" y="394106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3F4460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2. Motivation &amp; Objective</a:t>
            </a:r>
            <a:endParaRPr lang="en-US" sz="232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66176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6617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7031736"/>
            <a:ext cx="12984480" cy="365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536" y="914400"/>
            <a:ext cx="2505456" cy="215798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7324344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424242"/>
                </a:solidFill>
                <a:latin typeface="MiSans-MiSans-Regular" pitchFamily="34" charset="0"/>
                <a:ea typeface="MiSans-MiSans-Regular" pitchFamily="34" charset="-122"/>
                <a:cs typeface="MiSans-MiSans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1106424" y="2651760"/>
            <a:ext cx="20025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1106424" y="1051560"/>
            <a:ext cx="20025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832104" y="5285232"/>
            <a:ext cx="12984480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3F4460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Block-Level JPEG Compression Analysis Using DCT Histogram Features</a:t>
            </a:r>
            <a:endParaRPr lang="en-US" sz="4640" dirty="0"/>
          </a:p>
        </p:txBody>
      </p:sp>
      <p:sp>
        <p:nvSpPr>
          <p:cNvPr id="10" name="Text 4"/>
          <p:cNvSpPr/>
          <p:nvPr/>
        </p:nvSpPr>
        <p:spPr>
          <a:xfrm>
            <a:off x="4315968" y="905256"/>
            <a:ext cx="948232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1106424" y="1490472"/>
            <a:ext cx="2002536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424242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01</a:t>
            </a:r>
            <a:endParaRPr lang="en-US" sz="6410" dirty="0"/>
          </a:p>
        </p:txBody>
      </p:sp>
      <p:sp>
        <p:nvSpPr>
          <p:cNvPr id="12" name="Text 6"/>
          <p:cNvSpPr/>
          <p:nvPr/>
        </p:nvSpPr>
        <p:spPr>
          <a:xfrm>
            <a:off x="832104" y="472744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832104" y="360273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832104" y="4169664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584" y="3483864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584" y="4370832"/>
            <a:ext cx="475488" cy="4754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989320" y="3575304"/>
            <a:ext cx="12801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454545"/>
                </a:solidFill>
                <a:latin typeface="MiSans-MiSans-Regular" pitchFamily="34" charset="0"/>
                <a:ea typeface="MiSans-MiSans-Regular" pitchFamily="34" charset="-122"/>
                <a:cs typeface="MiSans-MiSans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5971032" y="4462272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454545"/>
                </a:solidFill>
                <a:latin typeface="MiSans-MiSans-Regular" pitchFamily="34" charset="0"/>
                <a:ea typeface="MiSans-MiSans-Regular" pitchFamily="34" charset="-122"/>
                <a:cs typeface="MiSans-MiSans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6583680" y="4398264"/>
            <a:ext cx="721461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424242"/>
                </a:solidFill>
                <a:latin typeface="MiSans-MiSans-Regular" pitchFamily="34" charset="0"/>
                <a:ea typeface="MiSans-MiSans-Regular" pitchFamily="34" charset="-122"/>
                <a:cs typeface="MiSans-MiSans-Regular" pitchFamily="34" charset="-120"/>
              </a:rPr>
              <a:t>Mention: No CNNs used; based on Section 2 of a forensic paper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6583680" y="3511296"/>
            <a:ext cx="721461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424242"/>
                </a:solidFill>
                <a:latin typeface="MiSans-MiSans-Regular" pitchFamily="34" charset="0"/>
                <a:ea typeface="MiSans-MiSans-Regular" pitchFamily="34" charset="-122"/>
                <a:cs typeface="MiSans-MiSans-Regular" pitchFamily="34" charset="-120"/>
              </a:rPr>
              <a:t>Block-Level JPEG Compression Analysis Using DCT Histogram Features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647688"/>
            <a:ext cx="12984480" cy="365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536" y="1271016"/>
            <a:ext cx="2505456" cy="215798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694029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424242"/>
                </a:solidFill>
                <a:latin typeface="MiSans-MiSans-Regular" pitchFamily="34" charset="0"/>
                <a:ea typeface="MiSans-MiSans-Regular" pitchFamily="34" charset="-122"/>
                <a:cs typeface="MiSans-MiSans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832104" y="564184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3F4460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Motivation &amp; Objective</a:t>
            </a:r>
            <a:endParaRPr lang="en-US" sz="4640" dirty="0"/>
          </a:p>
        </p:txBody>
      </p:sp>
      <p:sp>
        <p:nvSpPr>
          <p:cNvPr id="8" name="Text 2"/>
          <p:cNvSpPr/>
          <p:nvPr/>
        </p:nvSpPr>
        <p:spPr>
          <a:xfrm>
            <a:off x="832104" y="3959352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1106424" y="1408176"/>
            <a:ext cx="20025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4315968" y="1261872"/>
            <a:ext cx="948232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832104" y="451713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832104" y="5084064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1106424" y="1837944"/>
            <a:ext cx="2002536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424242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02</a:t>
            </a:r>
            <a:endParaRPr lang="en-US" sz="6410" dirty="0"/>
          </a:p>
        </p:txBody>
      </p:sp>
      <p:sp>
        <p:nvSpPr>
          <p:cNvPr id="14" name="Text 8"/>
          <p:cNvSpPr/>
          <p:nvPr/>
        </p:nvSpPr>
        <p:spPr>
          <a:xfrm>
            <a:off x="1106424" y="2999232"/>
            <a:ext cx="20025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2408" y="3456432"/>
            <a:ext cx="1060704" cy="1216152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432" y="3456432"/>
            <a:ext cx="1060704" cy="121615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626096" y="4901184"/>
            <a:ext cx="605332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424242"/>
                </a:solidFill>
                <a:latin typeface="MiSans-MiSans-Regular" pitchFamily="34" charset="0"/>
                <a:ea typeface="MiSans-MiSans-Regular" pitchFamily="34" charset="-122"/>
                <a:cs typeface="MiSans-MiSans-Regular" pitchFamily="34" charset="-120"/>
              </a:rPr>
              <a:t>Goal: Detect compression levels and difference between Single vs Double Compressed using Histograms of Image</a:t>
            </a: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2322576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3F4460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Motivation &amp; Objective</a:t>
            </a:r>
            <a:endParaRPr lang="en-US" sz="4640" dirty="0"/>
          </a:p>
        </p:txBody>
      </p:sp>
      <p:sp>
        <p:nvSpPr>
          <p:cNvPr id="7" name="Text 2"/>
          <p:cNvSpPr/>
          <p:nvPr/>
        </p:nvSpPr>
        <p:spPr>
          <a:xfrm>
            <a:off x="960120" y="4901184"/>
            <a:ext cx="605332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424242"/>
                </a:solidFill>
                <a:latin typeface="MiSans-MiSans-Regular" pitchFamily="34" charset="0"/>
                <a:ea typeface="MiSans-MiSans-Regular" pitchFamily="34" charset="-122"/>
                <a:cs typeface="MiSans-MiSans-Regular" pitchFamily="34" charset="-120"/>
              </a:rPr>
              <a:t>JPEG widely used; double compression introduces artifacts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647688"/>
            <a:ext cx="12984480" cy="365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536" y="1271016"/>
            <a:ext cx="2505456" cy="215798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564184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3F4460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Workflow Overview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1106424" y="2999232"/>
            <a:ext cx="20025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1106424" y="1837944"/>
            <a:ext cx="2002536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424242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03</a:t>
            </a:r>
            <a:endParaRPr lang="en-US" sz="6410" dirty="0"/>
          </a:p>
        </p:txBody>
      </p:sp>
      <p:sp>
        <p:nvSpPr>
          <p:cNvPr id="9" name="Text 3"/>
          <p:cNvSpPr/>
          <p:nvPr/>
        </p:nvSpPr>
        <p:spPr>
          <a:xfrm>
            <a:off x="832104" y="694029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424242"/>
                </a:solidFill>
                <a:latin typeface="MiSans-MiSans-Regular" pitchFamily="34" charset="0"/>
                <a:ea typeface="MiSans-MiSans-Regular" pitchFamily="34" charset="-122"/>
                <a:cs typeface="MiSans-MiSans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1106424" y="1408176"/>
            <a:ext cx="20025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832104" y="3959352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4315968" y="1261872"/>
            <a:ext cx="948232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832104" y="5084064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832104" y="451713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5943600" y="5376672"/>
            <a:ext cx="19202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454545"/>
                </a:solidFill>
                <a:latin typeface="MiSans-MiSans-Regular" pitchFamily="34" charset="0"/>
                <a:ea typeface="MiSans-MiSans-Regular" pitchFamily="34" charset="-122"/>
                <a:cs typeface="MiSans-MiSans-Regular" pitchFamily="34" charset="-120"/>
              </a:rPr>
              <a:t>5</a:t>
            </a:r>
            <a:endParaRPr lang="en-US" sz="2320" dirty="0"/>
          </a:p>
        </p:txBody>
      </p:sp>
      <p:sp>
        <p:nvSpPr>
          <p:cNvPr id="9" name="Text 1"/>
          <p:cNvSpPr/>
          <p:nvPr/>
        </p:nvSpPr>
        <p:spPr>
          <a:xfrm>
            <a:off x="8814816" y="4434840"/>
            <a:ext cx="18288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454545"/>
                </a:solidFill>
                <a:latin typeface="MiSans-MiSans-Regular" pitchFamily="34" charset="0"/>
                <a:ea typeface="MiSans-MiSans-Regular" pitchFamily="34" charset="-122"/>
                <a:cs typeface="MiSans-MiSans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0" name="Text 2"/>
          <p:cNvSpPr/>
          <p:nvPr/>
        </p:nvSpPr>
        <p:spPr>
          <a:xfrm>
            <a:off x="5971032" y="3502152"/>
            <a:ext cx="12801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454545"/>
                </a:solidFill>
                <a:latin typeface="MiSans-MiSans-Regular" pitchFamily="34" charset="0"/>
                <a:ea typeface="MiSans-MiSans-Regular" pitchFamily="34" charset="-122"/>
                <a:cs typeface="MiSans-MiSans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1" name="Text 3"/>
          <p:cNvSpPr/>
          <p:nvPr/>
        </p:nvSpPr>
        <p:spPr>
          <a:xfrm>
            <a:off x="7726680" y="2926080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454545"/>
                </a:solidFill>
                <a:latin typeface="MiSans-MiSans-Regular" pitchFamily="34" charset="0"/>
                <a:ea typeface="MiSans-MiSans-Regular" pitchFamily="34" charset="-122"/>
                <a:cs typeface="MiSans-MiSans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2" name="Text 4"/>
          <p:cNvSpPr/>
          <p:nvPr/>
        </p:nvSpPr>
        <p:spPr>
          <a:xfrm>
            <a:off x="7717536" y="5952744"/>
            <a:ext cx="18288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454545"/>
                </a:solidFill>
                <a:latin typeface="MiSans-MiSans-Regular" pitchFamily="34" charset="0"/>
                <a:ea typeface="MiSans-MiSans-Regular" pitchFamily="34" charset="-122"/>
                <a:cs typeface="MiSans-MiSans-Regular" pitchFamily="34" charset="-120"/>
              </a:rPr>
              <a:t>4</a:t>
            </a:r>
            <a:endParaRPr lang="en-US" sz="2320" dirty="0"/>
          </a:p>
        </p:txBody>
      </p:sp>
      <p:sp>
        <p:nvSpPr>
          <p:cNvPr id="13" name="Text 5"/>
          <p:cNvSpPr/>
          <p:nvPr/>
        </p:nvSpPr>
        <p:spPr>
          <a:xfrm>
            <a:off x="950976" y="3310128"/>
            <a:ext cx="398678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424242"/>
                </a:solidFill>
                <a:latin typeface="MiSans-MiSans-Regular" pitchFamily="34" charset="0"/>
                <a:ea typeface="MiSans-MiSans-Regular" pitchFamily="34" charset="-122"/>
                <a:cs typeface="MiSans-MiSans-Regular" pitchFamily="34" charset="-120"/>
              </a:rPr>
              <a:t>Extract dataset (20k images/class)</a:t>
            </a:r>
            <a:endParaRPr lang="en-US" sz="1850" dirty="0"/>
          </a:p>
        </p:txBody>
      </p:sp>
      <p:sp>
        <p:nvSpPr>
          <p:cNvPr id="14" name="Text 6"/>
          <p:cNvSpPr/>
          <p:nvPr/>
        </p:nvSpPr>
        <p:spPr>
          <a:xfrm>
            <a:off x="832104" y="13441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3F4460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Workflow Overview</a:t>
            </a:r>
            <a:endParaRPr lang="en-US" sz="4640" dirty="0"/>
          </a:p>
        </p:txBody>
      </p:sp>
      <p:sp>
        <p:nvSpPr>
          <p:cNvPr id="15" name="Text 7"/>
          <p:cNvSpPr/>
          <p:nvPr/>
        </p:nvSpPr>
        <p:spPr>
          <a:xfrm>
            <a:off x="10177272" y="4462272"/>
            <a:ext cx="351129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424242"/>
                </a:solidFill>
                <a:latin typeface="MiSans-MiSans-Regular" pitchFamily="34" charset="0"/>
                <a:ea typeface="MiSans-MiSans-Regular" pitchFamily="34" charset="-122"/>
                <a:cs typeface="MiSans-MiSans-Regular" pitchFamily="34" charset="-120"/>
              </a:rPr>
              <a:t>Apply DCT to 8×8 blocks</a:t>
            </a:r>
            <a:endParaRPr lang="en-US" sz="1850" dirty="0"/>
          </a:p>
        </p:txBody>
      </p:sp>
      <p:sp>
        <p:nvSpPr>
          <p:cNvPr id="16" name="Text 8"/>
          <p:cNvSpPr/>
          <p:nvPr/>
        </p:nvSpPr>
        <p:spPr>
          <a:xfrm>
            <a:off x="950976" y="5605272"/>
            <a:ext cx="39867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424242"/>
                </a:solidFill>
                <a:latin typeface="MiSans-MiSans-Regular" pitchFamily="34" charset="0"/>
                <a:ea typeface="MiSans-MiSans-Regular" pitchFamily="34" charset="-122"/>
                <a:cs typeface="MiSans-MiSans-Regular" pitchFamily="34" charset="-120"/>
              </a:rPr>
              <a:t>Extract entropy and non-zero bin count</a:t>
            </a:r>
            <a:endParaRPr lang="en-US" sz="1850" dirty="0"/>
          </a:p>
        </p:txBody>
      </p:sp>
      <p:sp>
        <p:nvSpPr>
          <p:cNvPr id="17" name="Text 9"/>
          <p:cNvSpPr/>
          <p:nvPr/>
        </p:nvSpPr>
        <p:spPr>
          <a:xfrm>
            <a:off x="9710928" y="5989320"/>
            <a:ext cx="39867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424242"/>
                </a:solidFill>
                <a:latin typeface="MiSans-MiSans-Regular" pitchFamily="34" charset="0"/>
                <a:ea typeface="MiSans-MiSans-Regular" pitchFamily="34" charset="-122"/>
                <a:cs typeface="MiSans-MiSans-Regular" pitchFamily="34" charset="-120"/>
              </a:rPr>
              <a:t>Quantize and compute 64 histograms</a:t>
            </a:r>
            <a:endParaRPr lang="en-US" sz="1850" dirty="0"/>
          </a:p>
        </p:txBody>
      </p:sp>
      <p:sp>
        <p:nvSpPr>
          <p:cNvPr id="18" name="Text 10"/>
          <p:cNvSpPr/>
          <p:nvPr/>
        </p:nvSpPr>
        <p:spPr>
          <a:xfrm>
            <a:off x="9710928" y="2926080"/>
            <a:ext cx="398678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424242"/>
                </a:solidFill>
                <a:latin typeface="MiSans-MiSans-Regular" pitchFamily="34" charset="0"/>
                <a:ea typeface="MiSans-MiSans-Regular" pitchFamily="34" charset="-122"/>
                <a:cs typeface="MiSans-MiSans-Regular" pitchFamily="34" charset="-120"/>
              </a:rPr>
              <a:t>Convert to Y channel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647688"/>
            <a:ext cx="12984480" cy="365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536" y="1271016"/>
            <a:ext cx="2505456" cy="215798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4315968" y="1261872"/>
            <a:ext cx="948232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832104" y="5084064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832104" y="3959352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832104" y="451713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1106424" y="2999232"/>
            <a:ext cx="20025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832104" y="564184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3F4460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Results Summary</a:t>
            </a:r>
            <a:endParaRPr lang="en-US" sz="4640" dirty="0"/>
          </a:p>
        </p:txBody>
      </p:sp>
      <p:sp>
        <p:nvSpPr>
          <p:cNvPr id="12" name="Text 6"/>
          <p:cNvSpPr/>
          <p:nvPr/>
        </p:nvSpPr>
        <p:spPr>
          <a:xfrm>
            <a:off x="832104" y="694029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424242"/>
                </a:solidFill>
                <a:latin typeface="MiSans-MiSans-Regular" pitchFamily="34" charset="0"/>
                <a:ea typeface="MiSans-MiSans-Regular" pitchFamily="34" charset="-122"/>
                <a:cs typeface="MiSans-MiSans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1106424" y="1408176"/>
            <a:ext cx="20025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1106424" y="1837944"/>
            <a:ext cx="2002536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424242"/>
                </a:solidFill>
                <a:latin typeface="思源宋体-思源宋体-Heavy" pitchFamily="34" charset="0"/>
                <a:ea typeface="思源宋体-思源宋体-Heavy" pitchFamily="34" charset="-122"/>
                <a:cs typeface="思源宋体-思源宋体-Heavy" pitchFamily="34" charset="-120"/>
              </a:rPr>
              <a:t>04</a:t>
            </a:r>
            <a:endParaRPr lang="en-US" sz="641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2025-05-07T17:44:01Z</dcterms:created>
  <dcterms:modified xsi:type="dcterms:W3CDTF">2025-05-07T17:44:01Z</dcterms:modified>
</cp:coreProperties>
</file>